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08" r:id="rId3"/>
    <p:sldId id="274" r:id="rId4"/>
    <p:sldId id="317" r:id="rId5"/>
    <p:sldId id="312" r:id="rId6"/>
    <p:sldId id="311" r:id="rId7"/>
    <p:sldId id="313" r:id="rId8"/>
    <p:sldId id="314" r:id="rId9"/>
    <p:sldId id="315" r:id="rId10"/>
    <p:sldId id="316" r:id="rId11"/>
  </p:sldIdLst>
  <p:sldSz cx="9144000" cy="6858000" type="screen4x3"/>
  <p:notesSz cx="6669088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69977" autoAdjust="0"/>
  </p:normalViewPr>
  <p:slideViewPr>
    <p:cSldViewPr>
      <p:cViewPr varScale="1">
        <p:scale>
          <a:sx n="92" d="100"/>
          <a:sy n="92" d="100"/>
        </p:scale>
        <p:origin x="-21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5526"/>
    </p:cViewPr>
  </p:sorterViewPr>
  <p:notesViewPr>
    <p:cSldViewPr>
      <p:cViewPr varScale="1">
        <p:scale>
          <a:sx n="80" d="100"/>
          <a:sy n="80" d="100"/>
        </p:scale>
        <p:origin x="-1098" y="-7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3F755-73C1-4D26-9965-5A0DB22E2076}" type="datetimeFigureOut">
              <a:rPr lang="ko-KR" altLang="en-US" smtClean="0"/>
              <a:pPr/>
              <a:t>2011-01-25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8A628-3C79-4D6F-A3EB-F3F6862E388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6583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8A628-3C79-4D6F-A3EB-F3F6862E388A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8A628-3C79-4D6F-A3EB-F3F6862E388A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4708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진화연산의 간단한 알고리즘은 다음과 같다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8A628-3C79-4D6F-A3EB-F3F6862E388A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8A628-3C79-4D6F-A3EB-F3F6862E388A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8A628-3C79-4D6F-A3EB-F3F6862E388A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0876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2011-01-25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2011-01-25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2011-01-25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2011-01-25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4632" cy="5688631"/>
          </a:xfrm>
        </p:spPr>
        <p:txBody>
          <a:bodyPr>
            <a:normAutofit/>
          </a:bodyPr>
          <a:lstStyle/>
          <a:p>
            <a:pPr algn="l"/>
            <a:r>
              <a:rPr lang="ko-KR" altLang="en-US" sz="4000" dirty="0" smtClean="0"/>
              <a:t>로봇을 위한 </a:t>
            </a: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ko-KR" altLang="en-US" sz="4000" dirty="0" smtClean="0"/>
              <a:t>진화 하드웨어 </a:t>
            </a:r>
            <a:r>
              <a:rPr lang="ko-KR" altLang="en-US" sz="4000" dirty="0" err="1" smtClean="0"/>
              <a:t>확장성</a:t>
            </a:r>
            <a:r>
              <a:rPr lang="ko-KR" altLang="en-US" sz="4000" dirty="0" smtClean="0"/>
              <a:t> 연구</a:t>
            </a: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Band-Pass Filter </a:t>
            </a:r>
            <a:r>
              <a:rPr lang="ko-KR" altLang="en-US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사례 연</a:t>
            </a:r>
            <a:r>
              <a:rPr lang="ko-KR" altLang="en-US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구</a:t>
            </a: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sz="2000" dirty="0" smtClean="0"/>
              <a:t>박현수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2000" dirty="0" err="1" smtClean="0">
                <a:solidFill>
                  <a:schemeClr val="bg1">
                    <a:lumMod val="65000"/>
                  </a:schemeClr>
                </a:solidFill>
              </a:rPr>
              <a:t>CILab</a:t>
            </a:r>
            <a:r>
              <a:rPr lang="en-US" altLang="ko-KR" sz="2000" dirty="0" smtClean="0">
                <a:solidFill>
                  <a:schemeClr val="bg1">
                    <a:lumMod val="65000"/>
                  </a:schemeClr>
                </a:solidFill>
              </a:rPr>
              <a:t>, Dept. of Computer Engineering, </a:t>
            </a:r>
            <a:r>
              <a:rPr lang="en-US" altLang="ko-KR" sz="2000" dirty="0" err="1" smtClean="0">
                <a:solidFill>
                  <a:schemeClr val="bg1">
                    <a:lumMod val="65000"/>
                  </a:schemeClr>
                </a:solidFill>
              </a:rPr>
              <a:t>Sejong</a:t>
            </a:r>
            <a:r>
              <a:rPr lang="en-US" altLang="ko-KR" sz="2000" dirty="0" smtClean="0">
                <a:solidFill>
                  <a:schemeClr val="bg1">
                    <a:lumMod val="65000"/>
                  </a:schemeClr>
                </a:solidFill>
              </a:rPr>
              <a:t> Univ.</a:t>
            </a:r>
            <a:endParaRPr lang="ko-KR" altLang="en-US" sz="2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88640"/>
            <a:ext cx="4860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/>
              <a:t>평균 수렴 속도</a:t>
            </a:r>
            <a:endParaRPr lang="ko-KR" altLang="en-US" sz="3200" dirty="0"/>
          </a:p>
        </p:txBody>
      </p:sp>
      <p:pic>
        <p:nvPicPr>
          <p:cNvPr id="9219" name="Picture 3" descr="C:\Dropbox\Filter design\BPF2\fitnes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0"/>
            <a:ext cx="7315200" cy="54864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735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3040" y="450982"/>
            <a:ext cx="8101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/>
              <a:t>진화 연산으로 복잡한 회로를 설계하려면</a:t>
            </a:r>
            <a:r>
              <a:rPr lang="en-US" altLang="ko-KR" sz="3200" dirty="0" smtClean="0"/>
              <a:t>?</a:t>
            </a:r>
            <a:endParaRPr lang="ko-KR" altLang="en-US" sz="3200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323528" y="1268760"/>
            <a:ext cx="3816424" cy="518457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4427984" y="1268760"/>
            <a:ext cx="4392488" cy="518457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403648" y="1636618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/>
              <a:t>한번에 설계</a:t>
            </a:r>
            <a:endParaRPr lang="ko-KR" alt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76056" y="1636618"/>
            <a:ext cx="3288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/>
              <a:t>간단한 회로 </a:t>
            </a:r>
            <a:r>
              <a:rPr lang="en-US" altLang="ko-KR" sz="2000" b="1" dirty="0" smtClean="0"/>
              <a:t>+ </a:t>
            </a:r>
            <a:r>
              <a:rPr lang="ko-KR" altLang="en-US" sz="2000" b="1" dirty="0" smtClean="0"/>
              <a:t>간단한 회로</a:t>
            </a:r>
            <a:endParaRPr lang="ko-KR" altLang="en-US" sz="2000" b="1" dirty="0"/>
          </a:p>
        </p:txBody>
      </p:sp>
      <p:sp>
        <p:nvSpPr>
          <p:cNvPr id="10" name="직사각형 9"/>
          <p:cNvSpPr/>
          <p:nvPr/>
        </p:nvSpPr>
        <p:spPr>
          <a:xfrm>
            <a:off x="1295636" y="4578721"/>
            <a:ext cx="1872208" cy="93610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5424397" y="4418903"/>
            <a:ext cx="1139522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6779698" y="4418903"/>
            <a:ext cx="1152128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75556" y="2189676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+</a:t>
            </a:r>
            <a:r>
              <a:rPr lang="en-US" altLang="ko-KR" dirty="0" smtClean="0"/>
              <a:t> </a:t>
            </a:r>
            <a:r>
              <a:rPr lang="ko-KR" altLang="en-US" dirty="0" smtClean="0"/>
              <a:t>평가 방법만 정의 가능하면</a:t>
            </a:r>
            <a:endParaRPr lang="en-US" altLang="ko-KR" dirty="0" smtClean="0"/>
          </a:p>
          <a:p>
            <a:r>
              <a:rPr lang="ko-KR" altLang="en-US" dirty="0" smtClean="0"/>
              <a:t>   </a:t>
            </a:r>
            <a:r>
              <a:rPr lang="ko-KR" altLang="en-US" dirty="0" smtClean="0"/>
              <a:t>바로 </a:t>
            </a:r>
            <a:r>
              <a:rPr lang="ko-KR" altLang="en-US" dirty="0" smtClean="0"/>
              <a:t>설계 가능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0070C0"/>
                </a:solidFill>
              </a:rPr>
              <a:t>-</a:t>
            </a:r>
            <a:r>
              <a:rPr lang="en-US" altLang="ko-KR" dirty="0" smtClean="0"/>
              <a:t> </a:t>
            </a:r>
            <a:r>
              <a:rPr lang="ko-KR" altLang="en-US" dirty="0" smtClean="0"/>
              <a:t>해 공간이 매우 커질 수 있음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781145" y="2189676"/>
            <a:ext cx="32889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+</a:t>
            </a:r>
            <a:r>
              <a:rPr lang="en-US" altLang="ko-KR" dirty="0" smtClean="0"/>
              <a:t> </a:t>
            </a:r>
            <a:r>
              <a:rPr lang="ko-KR" altLang="en-US" dirty="0" smtClean="0"/>
              <a:t>간단</a:t>
            </a:r>
            <a:r>
              <a:rPr lang="ko-KR" altLang="en-US" dirty="0"/>
              <a:t>한</a:t>
            </a:r>
            <a:r>
              <a:rPr lang="ko-KR" altLang="en-US" dirty="0" smtClean="0"/>
              <a:t> </a:t>
            </a:r>
            <a:r>
              <a:rPr lang="ko-KR" altLang="en-US" dirty="0" smtClean="0"/>
              <a:t>회로는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작은 해공간을 가짐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0070C0"/>
                </a:solidFill>
              </a:rPr>
              <a:t>-</a:t>
            </a:r>
            <a:r>
              <a:rPr lang="en-US" altLang="ko-KR" dirty="0" smtClean="0"/>
              <a:t> </a:t>
            </a:r>
            <a:r>
              <a:rPr lang="ko-KR" altLang="en-US" dirty="0" smtClean="0"/>
              <a:t>진화연산을 두 번 수행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0070C0"/>
                </a:solidFill>
              </a:rPr>
              <a:t>-</a:t>
            </a:r>
            <a:r>
              <a:rPr lang="en-US" altLang="ko-KR" dirty="0" smtClean="0"/>
              <a:t> </a:t>
            </a:r>
            <a:r>
              <a:rPr lang="ko-KR" altLang="en-US" dirty="0" smtClean="0"/>
              <a:t>회로의 크기가 </a:t>
            </a:r>
            <a:endParaRPr lang="en-US" altLang="ko-KR" dirty="0" smtClean="0"/>
          </a:p>
          <a:p>
            <a:r>
              <a:rPr lang="ko-KR" altLang="en-US" dirty="0" smtClean="0"/>
              <a:t>  두 배가 될 수 있음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4" name="자유형 33"/>
          <p:cNvSpPr/>
          <p:nvPr/>
        </p:nvSpPr>
        <p:spPr>
          <a:xfrm>
            <a:off x="1498745" y="4719760"/>
            <a:ext cx="1532238" cy="650292"/>
          </a:xfrm>
          <a:custGeom>
            <a:avLst/>
            <a:gdLst>
              <a:gd name="connsiteX0" fmla="*/ 0 w 1532238"/>
              <a:gd name="connsiteY0" fmla="*/ 625578 h 650292"/>
              <a:gd name="connsiteX1" fmla="*/ 370702 w 1532238"/>
              <a:gd name="connsiteY1" fmla="*/ 526724 h 650292"/>
              <a:gd name="connsiteX2" fmla="*/ 469556 w 1532238"/>
              <a:gd name="connsiteY2" fmla="*/ 131308 h 650292"/>
              <a:gd name="connsiteX3" fmla="*/ 518984 w 1532238"/>
              <a:gd name="connsiteY3" fmla="*/ 32454 h 650292"/>
              <a:gd name="connsiteX4" fmla="*/ 741405 w 1532238"/>
              <a:gd name="connsiteY4" fmla="*/ 7741 h 650292"/>
              <a:gd name="connsiteX5" fmla="*/ 988540 w 1532238"/>
              <a:gd name="connsiteY5" fmla="*/ 57168 h 650292"/>
              <a:gd name="connsiteX6" fmla="*/ 1087394 w 1532238"/>
              <a:gd name="connsiteY6" fmla="*/ 551438 h 650292"/>
              <a:gd name="connsiteX7" fmla="*/ 1507524 w 1532238"/>
              <a:gd name="connsiteY7" fmla="*/ 650292 h 650292"/>
              <a:gd name="connsiteX8" fmla="*/ 1507524 w 1532238"/>
              <a:gd name="connsiteY8" fmla="*/ 650292 h 650292"/>
              <a:gd name="connsiteX9" fmla="*/ 1532238 w 1532238"/>
              <a:gd name="connsiteY9" fmla="*/ 650292 h 650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32238" h="650292">
                <a:moveTo>
                  <a:pt x="0" y="625578"/>
                </a:moveTo>
                <a:cubicBezTo>
                  <a:pt x="146221" y="617340"/>
                  <a:pt x="292443" y="609102"/>
                  <a:pt x="370702" y="526724"/>
                </a:cubicBezTo>
                <a:cubicBezTo>
                  <a:pt x="448961" y="444346"/>
                  <a:pt x="444842" y="213686"/>
                  <a:pt x="469556" y="131308"/>
                </a:cubicBezTo>
                <a:cubicBezTo>
                  <a:pt x="494270" y="48930"/>
                  <a:pt x="473676" y="53048"/>
                  <a:pt x="518984" y="32454"/>
                </a:cubicBezTo>
                <a:cubicBezTo>
                  <a:pt x="564292" y="11859"/>
                  <a:pt x="663146" y="3622"/>
                  <a:pt x="741405" y="7741"/>
                </a:cubicBezTo>
                <a:cubicBezTo>
                  <a:pt x="819664" y="11860"/>
                  <a:pt x="930875" y="-33448"/>
                  <a:pt x="988540" y="57168"/>
                </a:cubicBezTo>
                <a:cubicBezTo>
                  <a:pt x="1046205" y="147784"/>
                  <a:pt x="1000897" y="452584"/>
                  <a:pt x="1087394" y="551438"/>
                </a:cubicBezTo>
                <a:cubicBezTo>
                  <a:pt x="1173891" y="650292"/>
                  <a:pt x="1507524" y="650292"/>
                  <a:pt x="1507524" y="650292"/>
                </a:cubicBezTo>
                <a:lnTo>
                  <a:pt x="1507524" y="650292"/>
                </a:lnTo>
                <a:lnTo>
                  <a:pt x="1532238" y="650292"/>
                </a:ln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자유형 35"/>
          <p:cNvSpPr/>
          <p:nvPr/>
        </p:nvSpPr>
        <p:spPr>
          <a:xfrm>
            <a:off x="7014502" y="4629111"/>
            <a:ext cx="840260" cy="866929"/>
          </a:xfrm>
          <a:custGeom>
            <a:avLst/>
            <a:gdLst>
              <a:gd name="connsiteX0" fmla="*/ 0 w 840260"/>
              <a:gd name="connsiteY0" fmla="*/ 21402 h 866929"/>
              <a:gd name="connsiteX1" fmla="*/ 247135 w 840260"/>
              <a:gd name="connsiteY1" fmla="*/ 21402 h 866929"/>
              <a:gd name="connsiteX2" fmla="*/ 444843 w 840260"/>
              <a:gd name="connsiteY2" fmla="*/ 243823 h 866929"/>
              <a:gd name="connsiteX3" fmla="*/ 568411 w 840260"/>
              <a:gd name="connsiteY3" fmla="*/ 812234 h 866929"/>
              <a:gd name="connsiteX4" fmla="*/ 840260 w 840260"/>
              <a:gd name="connsiteY4" fmla="*/ 812234 h 86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0260" h="866929">
                <a:moveTo>
                  <a:pt x="0" y="21402"/>
                </a:moveTo>
                <a:cubicBezTo>
                  <a:pt x="86497" y="2867"/>
                  <a:pt x="172995" y="-15668"/>
                  <a:pt x="247135" y="21402"/>
                </a:cubicBezTo>
                <a:cubicBezTo>
                  <a:pt x="321275" y="58472"/>
                  <a:pt x="391297" y="112018"/>
                  <a:pt x="444843" y="243823"/>
                </a:cubicBezTo>
                <a:cubicBezTo>
                  <a:pt x="498389" y="375628"/>
                  <a:pt x="502508" y="717499"/>
                  <a:pt x="568411" y="812234"/>
                </a:cubicBezTo>
                <a:cubicBezTo>
                  <a:pt x="634314" y="906969"/>
                  <a:pt x="737287" y="859601"/>
                  <a:pt x="840260" y="812234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자유형 36"/>
          <p:cNvSpPr/>
          <p:nvPr/>
        </p:nvSpPr>
        <p:spPr>
          <a:xfrm>
            <a:off x="5598741" y="4627214"/>
            <a:ext cx="790833" cy="840260"/>
          </a:xfrm>
          <a:custGeom>
            <a:avLst/>
            <a:gdLst>
              <a:gd name="connsiteX0" fmla="*/ 0 w 790833"/>
              <a:gd name="connsiteY0" fmla="*/ 840260 h 840260"/>
              <a:gd name="connsiteX1" fmla="*/ 345989 w 790833"/>
              <a:gd name="connsiteY1" fmla="*/ 766119 h 840260"/>
              <a:gd name="connsiteX2" fmla="*/ 420130 w 790833"/>
              <a:gd name="connsiteY2" fmla="*/ 395416 h 840260"/>
              <a:gd name="connsiteX3" fmla="*/ 518984 w 790833"/>
              <a:gd name="connsiteY3" fmla="*/ 74141 h 840260"/>
              <a:gd name="connsiteX4" fmla="*/ 790833 w 790833"/>
              <a:gd name="connsiteY4" fmla="*/ 0 h 840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833" h="840260">
                <a:moveTo>
                  <a:pt x="0" y="840260"/>
                </a:moveTo>
                <a:cubicBezTo>
                  <a:pt x="137983" y="840260"/>
                  <a:pt x="275967" y="840260"/>
                  <a:pt x="345989" y="766119"/>
                </a:cubicBezTo>
                <a:cubicBezTo>
                  <a:pt x="416011" y="691978"/>
                  <a:pt x="391298" y="510746"/>
                  <a:pt x="420130" y="395416"/>
                </a:cubicBezTo>
                <a:cubicBezTo>
                  <a:pt x="448962" y="280086"/>
                  <a:pt x="457200" y="140044"/>
                  <a:pt x="518984" y="74141"/>
                </a:cubicBezTo>
                <a:cubicBezTo>
                  <a:pt x="580768" y="8238"/>
                  <a:pt x="685800" y="4119"/>
                  <a:pt x="790833" y="0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TextBox 37"/>
          <p:cNvSpPr txBox="1"/>
          <p:nvPr/>
        </p:nvSpPr>
        <p:spPr>
          <a:xfrm>
            <a:off x="1959866" y="5615383"/>
            <a:ext cx="609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BPF</a:t>
            </a:r>
            <a:endParaRPr lang="ko-KR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735477" y="5643039"/>
            <a:ext cx="1270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LPF     +</a:t>
            </a:r>
            <a:endParaRPr lang="ko-KR" alt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7014502" y="5656503"/>
            <a:ext cx="609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H</a:t>
            </a:r>
            <a:r>
              <a:rPr lang="en-US" altLang="ko-KR" dirty="0" smtClean="0"/>
              <a:t>PF</a:t>
            </a:r>
            <a:endParaRPr lang="ko-KR" alt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141648" y="5995964"/>
            <a:ext cx="993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= BPF</a:t>
            </a:r>
            <a:endParaRPr lang="ko-KR" altLang="en-US" dirty="0"/>
          </a:p>
        </p:txBody>
      </p:sp>
      <p:cxnSp>
        <p:nvCxnSpPr>
          <p:cNvPr id="3" name="직선 화살표 연결선 2"/>
          <p:cNvCxnSpPr>
            <a:endCxn id="10" idx="1"/>
          </p:cNvCxnSpPr>
          <p:nvPr/>
        </p:nvCxnSpPr>
        <p:spPr>
          <a:xfrm>
            <a:off x="894639" y="5046773"/>
            <a:ext cx="400997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화살표 연결선 30"/>
          <p:cNvCxnSpPr>
            <a:stCxn id="10" idx="3"/>
          </p:cNvCxnSpPr>
          <p:nvPr/>
        </p:nvCxnSpPr>
        <p:spPr>
          <a:xfrm flipV="1">
            <a:off x="3167844" y="5044906"/>
            <a:ext cx="324036" cy="18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/>
          <p:cNvCxnSpPr>
            <a:endCxn id="11" idx="1"/>
          </p:cNvCxnSpPr>
          <p:nvPr/>
        </p:nvCxnSpPr>
        <p:spPr>
          <a:xfrm flipV="1">
            <a:off x="5076056" y="5030971"/>
            <a:ext cx="348341" cy="139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>
            <a:stCxn id="12" idx="3"/>
          </p:cNvCxnSpPr>
          <p:nvPr/>
        </p:nvCxnSpPr>
        <p:spPr>
          <a:xfrm flipV="1">
            <a:off x="7931826" y="5012718"/>
            <a:ext cx="276578" cy="1825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화살표 연결선 42"/>
          <p:cNvCxnSpPr>
            <a:stCxn id="11" idx="3"/>
            <a:endCxn id="12" idx="1"/>
          </p:cNvCxnSpPr>
          <p:nvPr/>
        </p:nvCxnSpPr>
        <p:spPr>
          <a:xfrm>
            <a:off x="6563919" y="5030971"/>
            <a:ext cx="215779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개체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895887"/>
              </p:ext>
            </p:extLst>
          </p:nvPr>
        </p:nvGraphicFramePr>
        <p:xfrm>
          <a:off x="323850" y="4837113"/>
          <a:ext cx="58102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4" imgW="317160" imgH="228600" progId="Equation.DSMT4">
                  <p:embed/>
                </p:oleObj>
              </mc:Choice>
              <mc:Fallback>
                <p:oleObj name="Equation" r:id="rId4" imgW="317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3850" y="4837113"/>
                        <a:ext cx="581025" cy="417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개체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522666"/>
              </p:ext>
            </p:extLst>
          </p:nvPr>
        </p:nvGraphicFramePr>
        <p:xfrm>
          <a:off x="8199438" y="4818063"/>
          <a:ext cx="5969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Equation" r:id="rId6" imgW="342720" imgH="228600" progId="Equation.DSMT4">
                  <p:embed/>
                </p:oleObj>
              </mc:Choice>
              <mc:Fallback>
                <p:oleObj name="Equation" r:id="rId6" imgW="342720" imgH="228600" progId="Equation.DSMT4">
                  <p:embed/>
                  <p:pic>
                    <p:nvPicPr>
                      <p:cNvPr id="0" name="개체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9438" y="4818063"/>
                        <a:ext cx="596900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개체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4000943"/>
              </p:ext>
            </p:extLst>
          </p:nvPr>
        </p:nvGraphicFramePr>
        <p:xfrm>
          <a:off x="3521859" y="4821421"/>
          <a:ext cx="627062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tion" r:id="rId8" imgW="342720" imgH="228600" progId="Equation.DSMT4">
                  <p:embed/>
                </p:oleObj>
              </mc:Choice>
              <mc:Fallback>
                <p:oleObj name="Equation" r:id="rId8" imgW="342720" imgH="228600" progId="Equation.DSMT4">
                  <p:embed/>
                  <p:pic>
                    <p:nvPicPr>
                      <p:cNvPr id="0" name="개체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1859" y="4821421"/>
                        <a:ext cx="627062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개체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7779930"/>
              </p:ext>
            </p:extLst>
          </p:nvPr>
        </p:nvGraphicFramePr>
        <p:xfrm>
          <a:off x="4519613" y="4854575"/>
          <a:ext cx="581025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Equation" r:id="rId10" imgW="317160" imgH="228600" progId="Equation.DSMT4">
                  <p:embed/>
                </p:oleObj>
              </mc:Choice>
              <mc:Fallback>
                <p:oleObj name="Equation" r:id="rId10" imgW="317160" imgH="228600" progId="Equation.DSMT4">
                  <p:embed/>
                  <p:pic>
                    <p:nvPicPr>
                      <p:cNvPr id="0" name="개체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9613" y="4854575"/>
                        <a:ext cx="581025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254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036031" y="1324110"/>
            <a:ext cx="2904016" cy="46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1. </a:t>
            </a:r>
            <a:r>
              <a:rPr lang="ko-KR" altLang="en-US" dirty="0" smtClean="0">
                <a:solidFill>
                  <a:schemeClr val="tx1"/>
                </a:solidFill>
              </a:rPr>
              <a:t>초기화 </a:t>
            </a:r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</a:rPr>
              <a:t>부모 </a:t>
            </a:r>
            <a:r>
              <a:rPr lang="en-US" altLang="ko-KR" dirty="0" smtClean="0">
                <a:solidFill>
                  <a:schemeClr val="tx1"/>
                </a:solidFill>
              </a:rPr>
              <a:t>P)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035124" y="1992949"/>
            <a:ext cx="2904016" cy="46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2. </a:t>
            </a:r>
            <a:r>
              <a:rPr lang="ko-KR" altLang="en-US" dirty="0" smtClean="0">
                <a:solidFill>
                  <a:schemeClr val="tx1"/>
                </a:solidFill>
              </a:rPr>
              <a:t>돌연변이 </a:t>
            </a:r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</a:rPr>
              <a:t>자손 </a:t>
            </a:r>
            <a:r>
              <a:rPr lang="en-US" altLang="ko-KR" dirty="0" smtClean="0">
                <a:solidFill>
                  <a:schemeClr val="tx1"/>
                </a:solidFill>
              </a:rPr>
              <a:t>P)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037846" y="2675563"/>
            <a:ext cx="2904016" cy="46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3. </a:t>
            </a:r>
            <a:r>
              <a:rPr lang="ko-KR" altLang="en-US" dirty="0" smtClean="0">
                <a:solidFill>
                  <a:schemeClr val="tx1"/>
                </a:solidFill>
              </a:rPr>
              <a:t>회로 </a:t>
            </a:r>
            <a:r>
              <a:rPr lang="ko-KR" altLang="en-US" dirty="0" smtClean="0">
                <a:solidFill>
                  <a:schemeClr val="tx1"/>
                </a:solidFill>
              </a:rPr>
              <a:t>단순</a:t>
            </a:r>
            <a:r>
              <a:rPr lang="ko-KR" altLang="en-US" dirty="0">
                <a:solidFill>
                  <a:schemeClr val="tx1"/>
                </a:solidFill>
              </a:rPr>
              <a:t>화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035124" y="3353364"/>
            <a:ext cx="2904016" cy="46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4. </a:t>
            </a:r>
            <a:r>
              <a:rPr lang="ko-KR" altLang="en-US" dirty="0" smtClean="0">
                <a:solidFill>
                  <a:schemeClr val="tx1"/>
                </a:solidFill>
              </a:rPr>
              <a:t>평가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035124" y="4029727"/>
            <a:ext cx="2904016" cy="46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선택</a:t>
            </a:r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</a:rPr>
              <a:t>부모 </a:t>
            </a:r>
            <a:r>
              <a:rPr lang="en-US" altLang="ko-KR" dirty="0" smtClean="0">
                <a:solidFill>
                  <a:schemeClr val="tx1"/>
                </a:solidFill>
              </a:rPr>
              <a:t>P + </a:t>
            </a:r>
            <a:r>
              <a:rPr lang="ko-KR" altLang="en-US" dirty="0" smtClean="0">
                <a:solidFill>
                  <a:schemeClr val="tx1"/>
                </a:solidFill>
              </a:rPr>
              <a:t>자손 </a:t>
            </a:r>
            <a:r>
              <a:rPr lang="en-US" altLang="ko-KR" dirty="0" smtClean="0">
                <a:solidFill>
                  <a:schemeClr val="tx1"/>
                </a:solidFill>
              </a:rPr>
              <a:t>P →P)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346278" y="3345260"/>
            <a:ext cx="792088" cy="46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Spice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10" name="꺾인 연결선 9"/>
          <p:cNvCxnSpPr>
            <a:stCxn id="4" idx="2"/>
            <a:endCxn id="5" idx="0"/>
          </p:cNvCxnSpPr>
          <p:nvPr/>
        </p:nvCxnSpPr>
        <p:spPr>
          <a:xfrm rot="5400000">
            <a:off x="4387167" y="1892076"/>
            <a:ext cx="200839" cy="907"/>
          </a:xfrm>
          <a:prstGeom prst="bentConnector3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꺾인 연결선 10"/>
          <p:cNvCxnSpPr>
            <a:stCxn id="5" idx="2"/>
            <a:endCxn id="6" idx="0"/>
          </p:cNvCxnSpPr>
          <p:nvPr/>
        </p:nvCxnSpPr>
        <p:spPr>
          <a:xfrm rot="16200000" flipH="1">
            <a:off x="4381186" y="2566895"/>
            <a:ext cx="214614" cy="2722"/>
          </a:xfrm>
          <a:prstGeom prst="bentConnector3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꺾인 연결선 11"/>
          <p:cNvCxnSpPr>
            <a:stCxn id="6" idx="2"/>
            <a:endCxn id="7" idx="0"/>
          </p:cNvCxnSpPr>
          <p:nvPr/>
        </p:nvCxnSpPr>
        <p:spPr>
          <a:xfrm rot="5400000">
            <a:off x="4383593" y="3247102"/>
            <a:ext cx="209801" cy="2722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꺾인 연결선 12"/>
          <p:cNvCxnSpPr>
            <a:stCxn id="16" idx="1"/>
            <a:endCxn id="5" idx="1"/>
          </p:cNvCxnSpPr>
          <p:nvPr/>
        </p:nvCxnSpPr>
        <p:spPr>
          <a:xfrm rot="10800000">
            <a:off x="3035124" y="2226950"/>
            <a:ext cx="49090" cy="2812855"/>
          </a:xfrm>
          <a:prstGeom prst="bentConnector3">
            <a:avLst>
              <a:gd name="adj1" fmla="val 565675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>
            <a:stCxn id="7" idx="3"/>
            <a:endCxn id="9" idx="1"/>
          </p:cNvCxnSpPr>
          <p:nvPr/>
        </p:nvCxnSpPr>
        <p:spPr>
          <a:xfrm flipV="1">
            <a:off x="5939140" y="3579260"/>
            <a:ext cx="407138" cy="8104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>
            <a:stCxn id="7" idx="2"/>
            <a:endCxn id="8" idx="0"/>
          </p:cNvCxnSpPr>
          <p:nvPr/>
        </p:nvCxnSpPr>
        <p:spPr>
          <a:xfrm>
            <a:off x="4487132" y="3821364"/>
            <a:ext cx="0" cy="2083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순서도: 판단 15"/>
          <p:cNvSpPr/>
          <p:nvPr/>
        </p:nvSpPr>
        <p:spPr>
          <a:xfrm>
            <a:off x="3084214" y="4715768"/>
            <a:ext cx="2808312" cy="648072"/>
          </a:xfrm>
          <a:prstGeom prst="flowChartDecision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 smtClean="0">
                <a:solidFill>
                  <a:schemeClr val="tx1"/>
                </a:solidFill>
              </a:rPr>
              <a:t>xN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</a:rPr>
              <a:t>세대 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17" name="직선 화살표 연결선 16"/>
          <p:cNvCxnSpPr>
            <a:stCxn id="8" idx="2"/>
            <a:endCxn id="16" idx="0"/>
          </p:cNvCxnSpPr>
          <p:nvPr/>
        </p:nvCxnSpPr>
        <p:spPr>
          <a:xfrm>
            <a:off x="4487132" y="4497727"/>
            <a:ext cx="1238" cy="21804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>
            <a:stCxn id="16" idx="2"/>
            <a:endCxn id="19" idx="0"/>
          </p:cNvCxnSpPr>
          <p:nvPr/>
        </p:nvCxnSpPr>
        <p:spPr>
          <a:xfrm flipH="1">
            <a:off x="4487586" y="5363840"/>
            <a:ext cx="784" cy="2005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/>
          <p:cNvSpPr/>
          <p:nvPr/>
        </p:nvSpPr>
        <p:spPr>
          <a:xfrm>
            <a:off x="3035578" y="5564421"/>
            <a:ext cx="2904016" cy="46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결과 출력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96182" y="4670472"/>
            <a:ext cx="807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이</a:t>
            </a:r>
            <a:r>
              <a:rPr lang="ko-KR" altLang="en-US" dirty="0"/>
              <a:t>하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28018" y="5210889"/>
            <a:ext cx="807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이</a:t>
            </a:r>
            <a:r>
              <a:rPr lang="ko-KR" altLang="en-US" dirty="0"/>
              <a:t>상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26206" y="386610"/>
            <a:ext cx="78062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 smtClean="0"/>
              <a:t>Genetic Algorithm</a:t>
            </a:r>
            <a:endParaRPr lang="ko-KR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1686" y="1412776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1. </a:t>
            </a:r>
            <a:r>
              <a:rPr lang="ko-KR" altLang="en-US" sz="3200" dirty="0" smtClean="0"/>
              <a:t>초기화</a:t>
            </a:r>
            <a:endParaRPr lang="ko-KR" altLang="en-US" sz="3200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05" y="2564904"/>
            <a:ext cx="4065169" cy="2157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81638" y="1412776"/>
            <a:ext cx="4139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3. </a:t>
            </a:r>
            <a:r>
              <a:rPr lang="ko-KR" altLang="en-US" sz="3200" dirty="0" smtClean="0"/>
              <a:t>회로 단순화</a:t>
            </a:r>
            <a:endParaRPr lang="ko-KR" altLang="en-US" sz="3200" dirty="0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38" y="2430811"/>
            <a:ext cx="4173238" cy="2150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789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3139" y="399887"/>
            <a:ext cx="3635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2. </a:t>
            </a:r>
            <a:r>
              <a:rPr lang="ko-KR" altLang="en-US" sz="3200" dirty="0" smtClean="0"/>
              <a:t>돌연변이</a:t>
            </a:r>
            <a:endParaRPr lang="ko-KR" altLang="en-US" sz="3200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963531"/>
              </p:ext>
            </p:extLst>
          </p:nvPr>
        </p:nvGraphicFramePr>
        <p:xfrm>
          <a:off x="827584" y="1052736"/>
          <a:ext cx="7632847" cy="5400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2520280"/>
                <a:gridCol w="1296144"/>
                <a:gridCol w="2520279"/>
              </a:tblGrid>
              <a:tr h="38092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연산</a:t>
                      </a:r>
                      <a:endParaRPr lang="ko-KR" alt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예</a:t>
                      </a:r>
                      <a:endParaRPr lang="ko-KR" alt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연산</a:t>
                      </a:r>
                      <a:endParaRPr lang="ko-KR" alt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예</a:t>
                      </a:r>
                      <a:endParaRPr lang="ko-KR" alt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254919"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소자 값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변경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삭제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54919"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소자 종류 변경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접지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54919"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병렬로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소자 추가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소자 교체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54919"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직렬로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소자 추가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소자 추가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707" y="1836015"/>
            <a:ext cx="2160240" cy="441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707" y="3068960"/>
            <a:ext cx="2111765" cy="496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707" y="4120716"/>
            <a:ext cx="2268277" cy="91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364" y="5584278"/>
            <a:ext cx="2328524" cy="418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776027"/>
            <a:ext cx="2232248" cy="50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933551"/>
            <a:ext cx="2392828" cy="56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348" y="4120716"/>
            <a:ext cx="2392828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137" y="5401910"/>
            <a:ext cx="2391632" cy="782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036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39950"/>
            <a:ext cx="4211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4. </a:t>
            </a:r>
            <a:r>
              <a:rPr lang="ko-KR" altLang="en-US" sz="3200" dirty="0" smtClean="0"/>
              <a:t>평가</a:t>
            </a:r>
            <a:endParaRPr lang="ko-KR" altLang="en-US" sz="3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61791"/>
            <a:ext cx="4032448" cy="247359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4559303" y="3284984"/>
            <a:ext cx="1404157" cy="64807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 smtClean="0">
                <a:solidFill>
                  <a:schemeClr val="tx1"/>
                </a:solidFill>
              </a:rPr>
              <a:t>WinSpice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6" name="직선 화살표 연결선 5"/>
          <p:cNvCxnSpPr>
            <a:endCxn id="3" idx="0"/>
          </p:cNvCxnSpPr>
          <p:nvPr/>
        </p:nvCxnSpPr>
        <p:spPr>
          <a:xfrm>
            <a:off x="5260564" y="2835386"/>
            <a:ext cx="818" cy="44959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/>
          <p:cNvCxnSpPr>
            <a:stCxn id="3" idx="2"/>
            <a:endCxn id="12" idx="0"/>
          </p:cNvCxnSpPr>
          <p:nvPr/>
        </p:nvCxnSpPr>
        <p:spPr>
          <a:xfrm flipH="1">
            <a:off x="5260564" y="3933056"/>
            <a:ext cx="818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3928416" y="4365104"/>
            <a:ext cx="2664296" cy="15841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/>
          <p:cNvSpPr/>
          <p:nvPr/>
        </p:nvSpPr>
        <p:spPr>
          <a:xfrm>
            <a:off x="539552" y="4365104"/>
            <a:ext cx="2664296" cy="15841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TextBox 29"/>
          <p:cNvSpPr txBox="1"/>
          <p:nvPr/>
        </p:nvSpPr>
        <p:spPr>
          <a:xfrm>
            <a:off x="3419872" y="4693316"/>
            <a:ext cx="2880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 smtClean="0"/>
              <a:t>-</a:t>
            </a:r>
            <a:endParaRPr lang="ko-KR" altLang="en-US" sz="4400" dirty="0"/>
          </a:p>
        </p:txBody>
      </p:sp>
      <p:sp>
        <p:nvSpPr>
          <p:cNvPr id="31" name="TextBox 30"/>
          <p:cNvSpPr txBox="1"/>
          <p:nvPr/>
        </p:nvSpPr>
        <p:spPr>
          <a:xfrm>
            <a:off x="6669213" y="4941168"/>
            <a:ext cx="2151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= 26.34562</a:t>
            </a:r>
            <a:endParaRPr lang="ko-KR" altLang="en-US" sz="2000" dirty="0"/>
          </a:p>
        </p:txBody>
      </p:sp>
      <p:cxnSp>
        <p:nvCxnSpPr>
          <p:cNvPr id="2049" name="꺾인 연결선 2048"/>
          <p:cNvCxnSpPr/>
          <p:nvPr/>
        </p:nvCxnSpPr>
        <p:spPr>
          <a:xfrm flipV="1">
            <a:off x="755576" y="4653136"/>
            <a:ext cx="2232248" cy="1008112"/>
          </a:xfrm>
          <a:prstGeom prst="bentConnector3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1" name="자유형 2050"/>
          <p:cNvSpPr/>
          <p:nvPr/>
        </p:nvSpPr>
        <p:spPr>
          <a:xfrm>
            <a:off x="4213654" y="4670137"/>
            <a:ext cx="2192513" cy="1074421"/>
          </a:xfrm>
          <a:custGeom>
            <a:avLst/>
            <a:gdLst>
              <a:gd name="connsiteX0" fmla="*/ 0 w 2192513"/>
              <a:gd name="connsiteY0" fmla="*/ 1063398 h 1074421"/>
              <a:gd name="connsiteX1" fmla="*/ 593124 w 2192513"/>
              <a:gd name="connsiteY1" fmla="*/ 1013971 h 1074421"/>
              <a:gd name="connsiteX2" fmla="*/ 864973 w 2192513"/>
              <a:gd name="connsiteY2" fmla="*/ 1013971 h 1074421"/>
              <a:gd name="connsiteX3" fmla="*/ 1210962 w 2192513"/>
              <a:gd name="connsiteY3" fmla="*/ 173712 h 1074421"/>
              <a:gd name="connsiteX4" fmla="*/ 1408670 w 2192513"/>
              <a:gd name="connsiteY4" fmla="*/ 717 h 1074421"/>
              <a:gd name="connsiteX5" fmla="*/ 1631092 w 2192513"/>
              <a:gd name="connsiteY5" fmla="*/ 198425 h 1074421"/>
              <a:gd name="connsiteX6" fmla="*/ 2125362 w 2192513"/>
              <a:gd name="connsiteY6" fmla="*/ 124285 h 1074421"/>
              <a:gd name="connsiteX7" fmla="*/ 2174789 w 2192513"/>
              <a:gd name="connsiteY7" fmla="*/ 50144 h 107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92513" h="1074421">
                <a:moveTo>
                  <a:pt x="0" y="1063398"/>
                </a:moveTo>
                <a:lnTo>
                  <a:pt x="593124" y="1013971"/>
                </a:lnTo>
                <a:cubicBezTo>
                  <a:pt x="737286" y="1005733"/>
                  <a:pt x="762000" y="1154014"/>
                  <a:pt x="864973" y="1013971"/>
                </a:cubicBezTo>
                <a:cubicBezTo>
                  <a:pt x="967946" y="873928"/>
                  <a:pt x="1120346" y="342588"/>
                  <a:pt x="1210962" y="173712"/>
                </a:cubicBezTo>
                <a:cubicBezTo>
                  <a:pt x="1301578" y="4836"/>
                  <a:pt x="1338648" y="-3402"/>
                  <a:pt x="1408670" y="717"/>
                </a:cubicBezTo>
                <a:cubicBezTo>
                  <a:pt x="1478692" y="4836"/>
                  <a:pt x="1511643" y="177830"/>
                  <a:pt x="1631092" y="198425"/>
                </a:cubicBezTo>
                <a:cubicBezTo>
                  <a:pt x="1750541" y="219020"/>
                  <a:pt x="2034746" y="148998"/>
                  <a:pt x="2125362" y="124285"/>
                </a:cubicBezTo>
                <a:cubicBezTo>
                  <a:pt x="2215978" y="99572"/>
                  <a:pt x="2195383" y="74858"/>
                  <a:pt x="2174789" y="50144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52" name="TextBox 2051"/>
          <p:cNvSpPr txBox="1"/>
          <p:nvPr/>
        </p:nvSpPr>
        <p:spPr>
          <a:xfrm>
            <a:off x="564325" y="609329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목표로 하는 </a:t>
            </a:r>
            <a:r>
              <a:rPr lang="en-US" altLang="ko-KR" dirty="0" smtClean="0"/>
              <a:t>HPF</a:t>
            </a:r>
            <a:r>
              <a:rPr lang="ko-KR" altLang="en-US" dirty="0" smtClean="0"/>
              <a:t>의 응답</a:t>
            </a:r>
            <a:endParaRPr lang="ko-KR" alt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977762" y="609402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설계한 </a:t>
            </a:r>
            <a:r>
              <a:rPr lang="en-US" altLang="ko-KR" dirty="0" smtClean="0"/>
              <a:t>HPF</a:t>
            </a:r>
            <a:r>
              <a:rPr lang="ko-KR" altLang="en-US" dirty="0" smtClean="0"/>
              <a:t>의 응답</a:t>
            </a:r>
            <a:endParaRPr lang="ko-KR" altLang="en-US" dirty="0"/>
          </a:p>
        </p:txBody>
      </p:sp>
      <p:graphicFrame>
        <p:nvGraphicFramePr>
          <p:cNvPr id="2061" name="개체 20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1417935"/>
              </p:ext>
            </p:extLst>
          </p:nvPr>
        </p:nvGraphicFramePr>
        <p:xfrm>
          <a:off x="419538" y="1484784"/>
          <a:ext cx="290432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4" imgW="1536480" imgH="342720" progId="Equation.DSMT4">
                  <p:embed/>
                </p:oleObj>
              </mc:Choice>
              <mc:Fallback>
                <p:oleObj name="Equation" r:id="rId4" imgW="153648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9538" y="1484784"/>
                        <a:ext cx="2904323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TextBox 2061"/>
          <p:cNvSpPr txBox="1"/>
          <p:nvPr/>
        </p:nvSpPr>
        <p:spPr>
          <a:xfrm>
            <a:off x="531082" y="2512221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목표 응답과 </a:t>
            </a:r>
            <a:endParaRPr lang="en-US" altLang="ko-KR" dirty="0" smtClean="0"/>
          </a:p>
          <a:p>
            <a:r>
              <a:rPr lang="en-US" altLang="ko-KR" dirty="0" smtClean="0"/>
              <a:t>Simulation </a:t>
            </a:r>
            <a:r>
              <a:rPr lang="ko-KR" altLang="en-US" dirty="0" smtClean="0"/>
              <a:t>결과의 차이의 합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0003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836712"/>
            <a:ext cx="5004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/>
              <a:t>실험 방법</a:t>
            </a:r>
            <a:endParaRPr lang="ko-KR" altLang="en-US" sz="3200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584486"/>
              </p:ext>
            </p:extLst>
          </p:nvPr>
        </p:nvGraphicFramePr>
        <p:xfrm>
          <a:off x="827584" y="2492896"/>
          <a:ext cx="7488832" cy="259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872208"/>
                <a:gridCol w="1872208"/>
                <a:gridCol w="1872208"/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실험 방법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진화 방법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진화 세대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회로크기</a:t>
                      </a:r>
                      <a:endParaRPr lang="ko-KR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HPF+LPF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따로 진화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N+N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M+M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NM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한번에 진화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N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2NM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한번에 진화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2N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N2M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한번에 진화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N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2M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2N2M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한번에 진화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2N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2M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165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836712"/>
            <a:ext cx="4211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/>
              <a:t>실험 조건</a:t>
            </a:r>
            <a:endParaRPr lang="ko-KR" altLang="en-US" sz="3200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335184"/>
              </p:ext>
            </p:extLst>
          </p:nvPr>
        </p:nvGraphicFramePr>
        <p:xfrm>
          <a:off x="827584" y="2492896"/>
          <a:ext cx="734481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296816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실험 조건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최대 진화 세대 </a:t>
                      </a:r>
                      <a:r>
                        <a:rPr lang="en-US" altLang="ko-KR" dirty="0" smtClean="0"/>
                        <a:t>N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300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복잡도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절점의 수 </a:t>
                      </a:r>
                      <a:r>
                        <a:rPr lang="en-US" altLang="ko-KR" dirty="0" smtClean="0"/>
                        <a:t>M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집단의 크기</a:t>
                      </a:r>
                      <a:r>
                        <a:rPr lang="ko-KR" altLang="en-US" baseline="0" dirty="0" smtClean="0"/>
                        <a:t> </a:t>
                      </a:r>
                      <a:r>
                        <a:rPr lang="en-US" altLang="ko-KR" baseline="0" dirty="0" smtClean="0"/>
                        <a:t>P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20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Capacitor </a:t>
                      </a:r>
                      <a:r>
                        <a:rPr lang="ko-KR" altLang="en-US" dirty="0" smtClean="0"/>
                        <a:t>값의 범위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1~10000nF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Inductor </a:t>
                      </a:r>
                      <a:r>
                        <a:rPr lang="ko-KR" altLang="en-US" dirty="0" smtClean="0"/>
                        <a:t>값의 범위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0.1~10000uH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Spice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WinSpice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13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8236" y="188640"/>
            <a:ext cx="3419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/>
              <a:t>평균 오차</a:t>
            </a:r>
            <a:endParaRPr lang="ko-KR" altLang="en-US" sz="3200" dirty="0"/>
          </a:p>
        </p:txBody>
      </p:sp>
      <p:pic>
        <p:nvPicPr>
          <p:cNvPr id="8197" name="Picture 5" descr="C:\Dropbox\Filter design\BPF2\error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08720"/>
            <a:ext cx="7315200" cy="54864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90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231</Words>
  <Application>Microsoft Office PowerPoint</Application>
  <PresentationFormat>화면 슬라이드 쇼(4:3)</PresentationFormat>
  <Paragraphs>111</Paragraphs>
  <Slides>10</Slides>
  <Notes>5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Office 테마</vt:lpstr>
      <vt:lpstr>Equation</vt:lpstr>
      <vt:lpstr>로봇을 위한  진화 하드웨어 확장성 연구 : Band-Pass Filter 사례 연구    박현수 CILab, Dept. of Computer Engineering, Sejong Univ.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R&amp;D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물리적 구현을 위한 아날로그 회로의 진화연산기반 자동설계</dc:title>
  <dc:creator>Microsoft Corporation</dc:creator>
  <cp:lastModifiedBy>rex8312</cp:lastModifiedBy>
  <cp:revision>63</cp:revision>
  <dcterms:created xsi:type="dcterms:W3CDTF">2006-10-05T04:04:58Z</dcterms:created>
  <dcterms:modified xsi:type="dcterms:W3CDTF">2011-01-25T03:36:35Z</dcterms:modified>
</cp:coreProperties>
</file>